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m4a" ContentType="audi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9"/>
  </p:notesMasterIdLst>
  <p:sldIdLst>
    <p:sldId id="265" r:id="rId2"/>
    <p:sldId id="256" r:id="rId3"/>
    <p:sldId id="257" r:id="rId4"/>
    <p:sldId id="258" r:id="rId5"/>
    <p:sldId id="262" r:id="rId6"/>
    <p:sldId id="266" r:id="rId7"/>
    <p:sldId id="264" r:id="rId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A168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333" autoAdjust="0"/>
  </p:normalViewPr>
  <p:slideViewPr>
    <p:cSldViewPr>
      <p:cViewPr varScale="1">
        <p:scale>
          <a:sx n="86" d="100"/>
          <a:sy n="86" d="100"/>
        </p:scale>
        <p:origin x="-220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5A826267-39C9-FF45-A5BA-03D9371736B2}" type="datetimeFigureOut">
              <a:rPr lang="en-US"/>
              <a:pPr/>
              <a:t>2/17/16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500235FC-E0A5-AC4B-AD63-F94BCA2396D8}" type="slidenum">
              <a:rPr lang="en-US"/>
              <a:pPr/>
              <a:t>‹#›</a:t>
            </a:fld>
            <a:endParaRPr lang="en-US"/>
          </a:p>
        </p:txBody>
      </p:sp>
    </p:spTree>
    <p:extLst>
      <p:ext uri="{BB962C8B-B14F-4D97-AF65-F5344CB8AC3E}">
        <p14:creationId xmlns:p14="http://schemas.microsoft.com/office/powerpoint/2010/main" val="39170181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0"/>
        <a:cs typeface="+mn-cs"/>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According to the National Hurricane Center</a:t>
            </a:r>
            <a:r>
              <a:rPr lang="ja-JP" altLang="en-US">
                <a:latin typeface="Calibri" charset="0"/>
              </a:rPr>
              <a:t>’</a:t>
            </a:r>
            <a:r>
              <a:rPr lang="en-US">
                <a:latin typeface="Calibri" charset="0"/>
              </a:rPr>
              <a:t>s Tropical Cyclone Report dated January 12</a:t>
            </a:r>
            <a:r>
              <a:rPr lang="en-US" baseline="30000">
                <a:latin typeface="Calibri" charset="0"/>
              </a:rPr>
              <a:t>th</a:t>
            </a:r>
            <a:r>
              <a:rPr lang="en-US">
                <a:latin typeface="Calibri" charset="0"/>
              </a:rPr>
              <a:t>, 2016, Joaquin</a:t>
            </a:r>
            <a:r>
              <a:rPr lang="ja-JP" altLang="en-US">
                <a:latin typeface="Calibri" charset="0"/>
              </a:rPr>
              <a:t>’</a:t>
            </a:r>
            <a:r>
              <a:rPr lang="en-US">
                <a:latin typeface="Calibri" charset="0"/>
              </a:rPr>
              <a:t>s formation is notable in that the cyclone did not have tropical origins, which is rare for a major hurricane. Moderate north-northwesterly shear prevented the depression from strengthening for about a day, but the cyclone became a tropical storm at 8:00 pm local time on September 28</a:t>
            </a:r>
            <a:r>
              <a:rPr lang="en-US" baseline="30000">
                <a:latin typeface="Calibri" charset="0"/>
              </a:rPr>
              <a:t>th</a:t>
            </a:r>
            <a:r>
              <a:rPr lang="en-US">
                <a:latin typeface="Calibri" charset="0"/>
              </a:rPr>
              <a:t> while centered about 295 nautical miles northeast of San Salvador. A high pressure ridge forced Joaquin to move slowly southwestward, and over very warm waters near the Bahamas. A 60-hour period of rapid intensification began at 2:00 am local time on September 29</a:t>
            </a:r>
            <a:r>
              <a:rPr lang="en-US" baseline="30000">
                <a:latin typeface="Calibri" charset="0"/>
              </a:rPr>
              <a:t>th</a:t>
            </a:r>
            <a:r>
              <a:rPr lang="en-US">
                <a:latin typeface="Calibri" charset="0"/>
              </a:rPr>
              <a:t>.  Joaquin became a hurricane at 2:00 am local time on September 30</a:t>
            </a:r>
            <a:r>
              <a:rPr lang="en-US" baseline="30000">
                <a:latin typeface="Calibri" charset="0"/>
              </a:rPr>
              <a:t>th</a:t>
            </a:r>
            <a:r>
              <a:rPr lang="en-US">
                <a:latin typeface="Calibri" charset="0"/>
              </a:rPr>
              <a:t>, and strengthened to a Category 3 (major) hurricane 18 hours later about 90 nautical miles east of San Salvador. </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CBFF9FD4-B970-0248-AC57-47D47F9896BF}" type="slidenum">
              <a:rPr lang="en-US"/>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This slide represents the correlation between Hurricane Joaquin</a:t>
            </a:r>
            <a:r>
              <a:rPr lang="ja-JP" altLang="en-US">
                <a:latin typeface="Calibri" charset="0"/>
              </a:rPr>
              <a:t>’</a:t>
            </a:r>
            <a:r>
              <a:rPr lang="en-US">
                <a:latin typeface="Calibri" charset="0"/>
              </a:rPr>
              <a:t>s development and the EL FARO</a:t>
            </a:r>
            <a:r>
              <a:rPr lang="ja-JP" altLang="en-US">
                <a:latin typeface="Calibri" charset="0"/>
              </a:rPr>
              <a:t>’</a:t>
            </a:r>
            <a:r>
              <a:rPr lang="en-US">
                <a:latin typeface="Calibri" charset="0"/>
              </a:rPr>
              <a:t>s final voyage.</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DAC43711-8116-934C-86BF-DFFB490ABC42}" type="slidenum">
              <a:rPr lang="en-US"/>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For perspective, presented here are the wind speeds for the adopted Saffir-Simpson Hurricane Wind Scale.  This is provided for reference.</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83E1105F-FF79-8A48-AEC4-D2F6B75FF132}" type="slidenum">
              <a:rPr lang="en-US"/>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latin typeface="Calibri" charset="0"/>
              </a:rPr>
              <a:t>EL FARO</a:t>
            </a:r>
            <a:r>
              <a:rPr lang="ja-JP" altLang="en-US" dirty="0">
                <a:latin typeface="Calibri" charset="0"/>
              </a:rPr>
              <a:t>’</a:t>
            </a:r>
            <a:r>
              <a:rPr lang="en-US" dirty="0">
                <a:latin typeface="Calibri" charset="0"/>
              </a:rPr>
              <a:t>s typical route from Jacksonville, FL </a:t>
            </a:r>
            <a:r>
              <a:rPr lang="en-US" dirty="0" err="1">
                <a:latin typeface="Calibri" charset="0"/>
              </a:rPr>
              <a:t>toSan</a:t>
            </a:r>
            <a:r>
              <a:rPr lang="en-US" dirty="0">
                <a:latin typeface="Calibri" charset="0"/>
              </a:rPr>
              <a:t> Juan, PR, shown in a brown, is the most direct and economical route, to the east of the Bahamas. During the time period for </a:t>
            </a:r>
            <a:r>
              <a:rPr lang="en-US" dirty="0" smtClean="0">
                <a:latin typeface="Calibri" charset="0"/>
              </a:rPr>
              <a:t>Tropical</a:t>
            </a:r>
            <a:r>
              <a:rPr lang="en-US" baseline="0" dirty="0" smtClean="0">
                <a:latin typeface="Calibri" charset="0"/>
              </a:rPr>
              <a:t> storm</a:t>
            </a:r>
            <a:r>
              <a:rPr lang="en-US" dirty="0" smtClean="0">
                <a:latin typeface="Calibri" charset="0"/>
              </a:rPr>
              <a:t> </a:t>
            </a:r>
            <a:r>
              <a:rPr lang="en-US" dirty="0">
                <a:latin typeface="Calibri" charset="0"/>
              </a:rPr>
              <a:t>Erika, the EL FARO took a longer, more southerly route, shown in green, passing through the Florida Straits then transiting east by southeast through the Old Bahamas Channel.  The red stars on this route are taken from EL FARO</a:t>
            </a:r>
            <a:r>
              <a:rPr lang="ja-JP" altLang="en-US" dirty="0">
                <a:latin typeface="Calibri" charset="0"/>
              </a:rPr>
              <a:t>’</a:t>
            </a:r>
            <a:r>
              <a:rPr lang="en-US" dirty="0">
                <a:latin typeface="Calibri" charset="0"/>
              </a:rPr>
              <a:t>s ship</a:t>
            </a:r>
            <a:r>
              <a:rPr lang="ja-JP" altLang="en-US" dirty="0">
                <a:latin typeface="Calibri" charset="0"/>
              </a:rPr>
              <a:t>’</a:t>
            </a:r>
            <a:r>
              <a:rPr lang="en-US" dirty="0">
                <a:latin typeface="Calibri" charset="0"/>
              </a:rPr>
              <a:t>s logs.  This route will be addressed in a later slide.  The EL FARO</a:t>
            </a:r>
            <a:r>
              <a:rPr lang="ja-JP" altLang="en-US" dirty="0">
                <a:latin typeface="Calibri" charset="0"/>
              </a:rPr>
              <a:t>’</a:t>
            </a:r>
            <a:r>
              <a:rPr lang="en-US" dirty="0">
                <a:latin typeface="Calibri" charset="0"/>
              </a:rPr>
              <a:t>s final voyage is shown in magenta.  All three tracks are derived from recorded National Automated Identification System (NAIS) data. </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FFE906FF-1BDE-BC47-B186-9C9A09474054}" type="slidenum">
              <a:rPr lang="en-US"/>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235FC-E0A5-AC4B-AD63-F94BCA2396D8}" type="slidenum">
              <a:rPr lang="en-US" smtClean="0"/>
              <a:pPr/>
              <a:t>6</a:t>
            </a:fld>
            <a:endParaRPr lang="en-US"/>
          </a:p>
        </p:txBody>
      </p:sp>
    </p:spTree>
    <p:extLst>
      <p:ext uri="{BB962C8B-B14F-4D97-AF65-F5344CB8AC3E}">
        <p14:creationId xmlns:p14="http://schemas.microsoft.com/office/powerpoint/2010/main" val="3576158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latin typeface="Calibri" charset="0"/>
              </a:rPr>
              <a:t>Hurricane Joaquin was a Category 4, Major Hurricane that reached peak intensity between the 1</a:t>
            </a:r>
            <a:r>
              <a:rPr lang="en-US" baseline="30000" dirty="0">
                <a:latin typeface="Calibri" charset="0"/>
              </a:rPr>
              <a:t>st</a:t>
            </a:r>
            <a:r>
              <a:rPr lang="en-US" dirty="0">
                <a:latin typeface="Calibri" charset="0"/>
              </a:rPr>
              <a:t> and 2</a:t>
            </a:r>
            <a:r>
              <a:rPr lang="en-US" baseline="30000" dirty="0">
                <a:latin typeface="Calibri" charset="0"/>
              </a:rPr>
              <a:t>nd</a:t>
            </a:r>
            <a:r>
              <a:rPr lang="en-US" dirty="0">
                <a:latin typeface="Calibri" charset="0"/>
              </a:rPr>
              <a:t> of October. The storm traveled an unusual southwesterly route and took a sharp turn back to the northeast.  Damages to personal property throughout several islands in the Bahamas, including South Long Island, Crooked Island, </a:t>
            </a:r>
            <a:r>
              <a:rPr lang="en-US" dirty="0" err="1">
                <a:latin typeface="Calibri" charset="0"/>
              </a:rPr>
              <a:t>Acklins</a:t>
            </a:r>
            <a:r>
              <a:rPr lang="en-US" dirty="0">
                <a:latin typeface="Calibri" charset="0"/>
              </a:rPr>
              <a:t>, Rum Cay, San Salvador, </a:t>
            </a:r>
            <a:r>
              <a:rPr lang="en-US" dirty="0" smtClean="0">
                <a:latin typeface="Calibri" charset="0"/>
              </a:rPr>
              <a:t>may-</a:t>
            </a:r>
            <a:r>
              <a:rPr lang="en-US" dirty="0" err="1" smtClean="0">
                <a:latin typeface="Calibri" charset="0"/>
              </a:rPr>
              <a:t>guana</a:t>
            </a:r>
            <a:r>
              <a:rPr lang="en-US" dirty="0" smtClean="0">
                <a:latin typeface="Calibri" charset="0"/>
              </a:rPr>
              <a:t>, </a:t>
            </a:r>
            <a:r>
              <a:rPr lang="en-US" dirty="0">
                <a:latin typeface="Calibri" charset="0"/>
              </a:rPr>
              <a:t>and </a:t>
            </a:r>
            <a:r>
              <a:rPr lang="en-US" dirty="0" smtClean="0">
                <a:latin typeface="Calibri" charset="0"/>
              </a:rPr>
              <a:t>Eggs-zoom-uh, </a:t>
            </a:r>
            <a:r>
              <a:rPr lang="en-US" dirty="0">
                <a:latin typeface="Calibri" charset="0"/>
              </a:rPr>
              <a:t>have been directly attributed to Joaquin.  The Bahamas reported that those damages exceeded $60 million U.S. dollars.  Other </a:t>
            </a:r>
            <a:r>
              <a:rPr lang="en-US" dirty="0" err="1">
                <a:latin typeface="Calibri" charset="0"/>
              </a:rPr>
              <a:t>naitons</a:t>
            </a:r>
            <a:r>
              <a:rPr lang="en-US" dirty="0">
                <a:latin typeface="Calibri" charset="0"/>
              </a:rPr>
              <a:t> including Turks and </a:t>
            </a:r>
            <a:r>
              <a:rPr lang="en-US" dirty="0" smtClean="0">
                <a:latin typeface="Calibri" charset="0"/>
              </a:rPr>
              <a:t>KAY-COS, </a:t>
            </a:r>
            <a:r>
              <a:rPr lang="en-US" dirty="0">
                <a:latin typeface="Calibri" charset="0"/>
              </a:rPr>
              <a:t>Cuba, Haiti, and Bermuda reported damages sustained from flooding.  34 persons are known to have perished at sea in the storm; 1 fisherman off the coast of Haiti, and the 33 persons aboard the SS EL FARO.</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83E59767-F27D-1A4C-AD43-51C74DA7D98B}" type="slidenum">
              <a:rPr lang="en-US"/>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C94F21B-CD4F-A347-ACA3-9EB306AF7FE6}" type="datetimeFigureOut">
              <a:rPr lang="en-US"/>
              <a:pPr/>
              <a:t>2/17/16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8B5B3CA-47A0-0D4E-B21E-F637E7556E5A}" type="slidenum">
              <a:rPr lang="en-US"/>
              <a:pPr/>
              <a:t>‹#›</a:t>
            </a:fld>
            <a:endParaRPr lang="en-US"/>
          </a:p>
        </p:txBody>
      </p:sp>
    </p:spTree>
    <p:extLst>
      <p:ext uri="{BB962C8B-B14F-4D97-AF65-F5344CB8AC3E}">
        <p14:creationId xmlns:p14="http://schemas.microsoft.com/office/powerpoint/2010/main" val="4030597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2D2B696-1484-ED49-A14A-AA365FD8CC66}" type="datetimeFigureOut">
              <a:rPr lang="en-US"/>
              <a:pPr/>
              <a:t>2/17/16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DEBA61B-E307-1F4D-8BE3-23D15A52A8D7}" type="slidenum">
              <a:rPr lang="en-US"/>
              <a:pPr/>
              <a:t>‹#›</a:t>
            </a:fld>
            <a:endParaRPr lang="en-US"/>
          </a:p>
        </p:txBody>
      </p:sp>
    </p:spTree>
    <p:extLst>
      <p:ext uri="{BB962C8B-B14F-4D97-AF65-F5344CB8AC3E}">
        <p14:creationId xmlns:p14="http://schemas.microsoft.com/office/powerpoint/2010/main" val="99588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A32115B-84D9-4D49-BF5D-609A5AA89DCB}" type="datetimeFigureOut">
              <a:rPr lang="en-US"/>
              <a:pPr/>
              <a:t>2/17/16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2E0B5A1-1580-1242-BE25-46A071AA62EE}" type="slidenum">
              <a:rPr lang="en-US"/>
              <a:pPr/>
              <a:t>‹#›</a:t>
            </a:fld>
            <a:endParaRPr lang="en-US"/>
          </a:p>
        </p:txBody>
      </p:sp>
    </p:spTree>
    <p:extLst>
      <p:ext uri="{BB962C8B-B14F-4D97-AF65-F5344CB8AC3E}">
        <p14:creationId xmlns:p14="http://schemas.microsoft.com/office/powerpoint/2010/main" val="3883053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56BBF5E-B82F-EE4B-A1BB-593A012A67B2}" type="datetimeFigureOut">
              <a:rPr lang="en-US"/>
              <a:pPr/>
              <a:t>2/17/16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F67E664-EB5E-A148-949C-ADEE0A542068}" type="slidenum">
              <a:rPr lang="en-US"/>
              <a:pPr/>
              <a:t>‹#›</a:t>
            </a:fld>
            <a:endParaRPr lang="en-US"/>
          </a:p>
        </p:txBody>
      </p:sp>
    </p:spTree>
    <p:extLst>
      <p:ext uri="{BB962C8B-B14F-4D97-AF65-F5344CB8AC3E}">
        <p14:creationId xmlns:p14="http://schemas.microsoft.com/office/powerpoint/2010/main" val="2157825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56CDC2D-3301-B74C-A7DA-4F1569BCF87E}" type="datetimeFigureOut">
              <a:rPr lang="en-US"/>
              <a:pPr/>
              <a:t>2/17/16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4C460A7-D625-3D4D-8761-B8ED02C84AD5}" type="slidenum">
              <a:rPr lang="en-US"/>
              <a:pPr/>
              <a:t>‹#›</a:t>
            </a:fld>
            <a:endParaRPr lang="en-US"/>
          </a:p>
        </p:txBody>
      </p:sp>
    </p:spTree>
    <p:extLst>
      <p:ext uri="{BB962C8B-B14F-4D97-AF65-F5344CB8AC3E}">
        <p14:creationId xmlns:p14="http://schemas.microsoft.com/office/powerpoint/2010/main" val="4099063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0602BBC-C814-A542-A5CC-2052F94E3550}" type="datetimeFigureOut">
              <a:rPr lang="en-US"/>
              <a:pPr/>
              <a:t>2/17/16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5AD6C03-31A0-0B41-8489-FE4E029EAEE0}" type="slidenum">
              <a:rPr lang="en-US"/>
              <a:pPr/>
              <a:t>‹#›</a:t>
            </a:fld>
            <a:endParaRPr lang="en-US"/>
          </a:p>
        </p:txBody>
      </p:sp>
    </p:spTree>
    <p:extLst>
      <p:ext uri="{BB962C8B-B14F-4D97-AF65-F5344CB8AC3E}">
        <p14:creationId xmlns:p14="http://schemas.microsoft.com/office/powerpoint/2010/main" val="1849615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4EF825E8-AB3B-D447-B5A7-96ED56B60D50}" type="datetimeFigureOut">
              <a:rPr lang="en-US"/>
              <a:pPr/>
              <a:t>2/17/16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31561B37-BC65-7A46-9A14-1F054D3B10C9}" type="slidenum">
              <a:rPr lang="en-US"/>
              <a:pPr/>
              <a:t>‹#›</a:t>
            </a:fld>
            <a:endParaRPr lang="en-US"/>
          </a:p>
        </p:txBody>
      </p:sp>
    </p:spTree>
    <p:extLst>
      <p:ext uri="{BB962C8B-B14F-4D97-AF65-F5344CB8AC3E}">
        <p14:creationId xmlns:p14="http://schemas.microsoft.com/office/powerpoint/2010/main" val="2429349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CEB394E-90E3-FC4D-9829-4CCFF670821A}" type="datetimeFigureOut">
              <a:rPr lang="en-US"/>
              <a:pPr/>
              <a:t>2/17/16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1531FB3-F0E0-E94A-97C8-656322FC8E5B}" type="slidenum">
              <a:rPr lang="en-US"/>
              <a:pPr/>
              <a:t>‹#›</a:t>
            </a:fld>
            <a:endParaRPr lang="en-US"/>
          </a:p>
        </p:txBody>
      </p:sp>
    </p:spTree>
    <p:extLst>
      <p:ext uri="{BB962C8B-B14F-4D97-AF65-F5344CB8AC3E}">
        <p14:creationId xmlns:p14="http://schemas.microsoft.com/office/powerpoint/2010/main" val="429669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29019E1-53C9-4444-A619-56E751A3E8BF}" type="datetimeFigureOut">
              <a:rPr lang="en-US"/>
              <a:pPr/>
              <a:t>2/17/16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D82517B-B895-7D40-AAC5-AF00B3BAFE99}" type="slidenum">
              <a:rPr lang="en-US"/>
              <a:pPr/>
              <a:t>‹#›</a:t>
            </a:fld>
            <a:endParaRPr lang="en-US"/>
          </a:p>
        </p:txBody>
      </p:sp>
    </p:spTree>
    <p:extLst>
      <p:ext uri="{BB962C8B-B14F-4D97-AF65-F5344CB8AC3E}">
        <p14:creationId xmlns:p14="http://schemas.microsoft.com/office/powerpoint/2010/main" val="375291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A93D6EB-491A-DC41-BF1D-B57F9560E8CA}" type="datetimeFigureOut">
              <a:rPr lang="en-US"/>
              <a:pPr/>
              <a:t>2/17/16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7C11E17-5762-F24F-A59D-C025883D2CB7}" type="slidenum">
              <a:rPr lang="en-US"/>
              <a:pPr/>
              <a:t>‹#›</a:t>
            </a:fld>
            <a:endParaRPr lang="en-US"/>
          </a:p>
        </p:txBody>
      </p:sp>
    </p:spTree>
    <p:extLst>
      <p:ext uri="{BB962C8B-B14F-4D97-AF65-F5344CB8AC3E}">
        <p14:creationId xmlns:p14="http://schemas.microsoft.com/office/powerpoint/2010/main" val="414530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4EED2CB-DAA3-0849-9025-3B17188D3BED}" type="datetimeFigureOut">
              <a:rPr lang="en-US"/>
              <a:pPr/>
              <a:t>2/17/16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FA3351E-99F2-3042-972F-BB88A7A08D02}" type="slidenum">
              <a:rPr lang="en-US"/>
              <a:pPr/>
              <a:t>‹#›</a:t>
            </a:fld>
            <a:endParaRPr lang="en-US"/>
          </a:p>
        </p:txBody>
      </p:sp>
    </p:spTree>
    <p:extLst>
      <p:ext uri="{BB962C8B-B14F-4D97-AF65-F5344CB8AC3E}">
        <p14:creationId xmlns:p14="http://schemas.microsoft.com/office/powerpoint/2010/main" val="39985467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C9652C47-1711-554D-9942-60E556734ED6}" type="datetimeFigureOut">
              <a:rPr lang="en-US"/>
              <a:pPr/>
              <a:t>2/17/16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EB4F3908-01F1-B645-B7F6-56774D9BE15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ＭＳ Ｐゴシック" charset="0"/>
          <a:cs typeface="+mj-cs"/>
        </a:defRPr>
      </a:lvl1pPr>
      <a:lvl2pPr algn="ctr" rtl="0" fontAlgn="base">
        <a:spcBef>
          <a:spcPct val="0"/>
        </a:spcBef>
        <a:spcAft>
          <a:spcPct val="0"/>
        </a:spcAft>
        <a:defRPr sz="4400">
          <a:solidFill>
            <a:schemeClr val="tx1"/>
          </a:solidFill>
          <a:latin typeface="Calibri" charset="0"/>
          <a:ea typeface="ＭＳ Ｐゴシック" charset="0"/>
        </a:defRPr>
      </a:lvl2pPr>
      <a:lvl3pPr algn="ctr" rtl="0" fontAlgn="base">
        <a:spcBef>
          <a:spcPct val="0"/>
        </a:spcBef>
        <a:spcAft>
          <a:spcPct val="0"/>
        </a:spcAft>
        <a:defRPr sz="4400">
          <a:solidFill>
            <a:schemeClr val="tx1"/>
          </a:solidFill>
          <a:latin typeface="Calibri" charset="0"/>
          <a:ea typeface="ＭＳ Ｐゴシック" charset="0"/>
        </a:defRPr>
      </a:lvl3pPr>
      <a:lvl4pPr algn="ctr" rtl="0" fontAlgn="base">
        <a:spcBef>
          <a:spcPct val="0"/>
        </a:spcBef>
        <a:spcAft>
          <a:spcPct val="0"/>
        </a:spcAft>
        <a:defRPr sz="4400">
          <a:solidFill>
            <a:schemeClr val="tx1"/>
          </a:solidFill>
          <a:latin typeface="Calibri" charset="0"/>
          <a:ea typeface="ＭＳ Ｐゴシック" charset="0"/>
        </a:defRPr>
      </a:lvl4pPr>
      <a:lvl5pPr algn="ctr" rtl="0" fontAlgn="base">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1.png"/><Relationship Id="rId5" Type="http://schemas.openxmlformats.org/officeDocument/2006/relationships/image" Target="../media/image2.png"/><Relationship Id="rId1" Type="http://schemas.microsoft.com/office/2007/relationships/media" Target="../media/media1.m4a"/><Relationship Id="rId2" Type="http://schemas.openxmlformats.org/officeDocument/2006/relationships/audio" Target="../media/media1.m4a"/></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3.png"/><Relationship Id="rId6" Type="http://schemas.openxmlformats.org/officeDocument/2006/relationships/hyperlink" Target="http://www.nhc.noaa.gov/data/tcr/AL112015_Joaquin.pdf" TargetMode="External"/><Relationship Id="rId7" Type="http://schemas.openxmlformats.org/officeDocument/2006/relationships/image" Target="../media/image2.png"/><Relationship Id="rId1" Type="http://schemas.microsoft.com/office/2007/relationships/media" Target="../media/media2.m4a"/><Relationship Id="rId2" Type="http://schemas.openxmlformats.org/officeDocument/2006/relationships/audio" Target="../media/media2.m4a"/></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xml"/><Relationship Id="rId5" Type="http://schemas.openxmlformats.org/officeDocument/2006/relationships/image" Target="../media/image2.png"/><Relationship Id="rId1" Type="http://schemas.microsoft.com/office/2007/relationships/media" Target="../media/media3.m4a"/><Relationship Id="rId2" Type="http://schemas.openxmlformats.org/officeDocument/2006/relationships/audio" Target="../media/media3.m4a"/></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xml"/><Relationship Id="rId5" Type="http://schemas.openxmlformats.org/officeDocument/2006/relationships/image" Target="../media/image2.png"/><Relationship Id="rId1" Type="http://schemas.microsoft.com/office/2007/relationships/media" Target="../media/media4.m4a"/><Relationship Id="rId2" Type="http://schemas.openxmlformats.org/officeDocument/2006/relationships/audio" Target="../media/media4.m4a"/></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4.xml"/><Relationship Id="rId5" Type="http://schemas.openxmlformats.org/officeDocument/2006/relationships/image" Target="../media/image4.jpeg"/><Relationship Id="rId6" Type="http://schemas.openxmlformats.org/officeDocument/2006/relationships/image" Target="../media/image2.png"/><Relationship Id="rId1" Type="http://schemas.microsoft.com/office/2007/relationships/media" Target="../media/media5.m4a"/><Relationship Id="rId2" Type="http://schemas.openxmlformats.org/officeDocument/2006/relationships/audio" Target="../media/media5.m4a"/></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xml"/><Relationship Id="rId5" Type="http://schemas.openxmlformats.org/officeDocument/2006/relationships/image" Target="../media/image5.png"/><Relationship Id="rId6" Type="http://schemas.openxmlformats.org/officeDocument/2006/relationships/hyperlink" Target="http://www.nhc.noaa.gov/data/tcr/AL052015_Erika.pdf" TargetMode="External"/><Relationship Id="rId7" Type="http://schemas.openxmlformats.org/officeDocument/2006/relationships/image" Target="../media/image2.png"/><Relationship Id="rId1" Type="http://schemas.microsoft.com/office/2007/relationships/media" Target="../media/media6.m4a"/><Relationship Id="rId2" Type="http://schemas.openxmlformats.org/officeDocument/2006/relationships/audio" Target="../media/media6.m4a"/></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6.xml"/><Relationship Id="rId5" Type="http://schemas.openxmlformats.org/officeDocument/2006/relationships/image" Target="../media/image6.png"/><Relationship Id="rId6" Type="http://schemas.openxmlformats.org/officeDocument/2006/relationships/image" Target="../media/image2.png"/><Relationship Id="rId1" Type="http://schemas.microsoft.com/office/2007/relationships/media" Target="../media/media7.m4a"/><Relationship Id="rId2" Type="http://schemas.openxmlformats.org/officeDocument/2006/relationships/audio" Target="../media/media7.m4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endParaRPr lang="en-US">
              <a:latin typeface="Calibri" charset="0"/>
            </a:endParaRPr>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endParaRPr lang="en-US">
              <a:ea typeface="+mn-ea"/>
            </a:endParaRPr>
          </a:p>
        </p:txBody>
      </p:sp>
      <p:pic>
        <p:nvPicPr>
          <p:cNvPr id="2052" name="Picture 2"/>
          <p:cNvPicPr>
            <a:picLocks noChangeAspect="1" noChangeArrowheads="1"/>
          </p:cNvPicPr>
          <p:nvPr/>
        </p:nvPicPr>
        <p:blipFill>
          <a:blip r:embed="rId4">
            <a:extLst>
              <a:ext uri="{28A0092B-C50C-407E-A947-70E740481C1C}">
                <a14:useLocalDpi xmlns:a14="http://schemas.microsoft.com/office/drawing/2010/main" val="0"/>
              </a:ext>
            </a:extLst>
          </a:blip>
          <a:srcRect l="21875" t="22145" r="11719" b="6546"/>
          <a:stretch>
            <a:fillRect/>
          </a:stretch>
        </p:blipFill>
        <p:spPr bwMode="auto">
          <a:xfrm>
            <a:off x="-46038" y="0"/>
            <a:ext cx="9190038" cy="691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p1.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91400" y="63246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34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Projects\19000\900\P019910\DOCUMENTS\MBI-Documents-2-MeteorologyOceanography\AL112015_Joaquin track.bmp"/>
          <p:cNvPicPr>
            <a:picLocks noChangeAspect="1" noChangeArrowheads="1"/>
          </p:cNvPicPr>
          <p:nvPr/>
        </p:nvPicPr>
        <p:blipFill>
          <a:blip r:embed="rId5">
            <a:lum bright="10000"/>
            <a:extLst>
              <a:ext uri="{28A0092B-C50C-407E-A947-70E740481C1C}">
                <a14:useLocalDpi xmlns:a14="http://schemas.microsoft.com/office/drawing/2010/main" val="0"/>
              </a:ext>
            </a:extLst>
          </a:blip>
          <a:srcRect/>
          <a:stretch>
            <a:fillRect/>
          </a:stretch>
        </p:blipFill>
        <p:spPr bwMode="auto">
          <a:xfrm>
            <a:off x="914400" y="914400"/>
            <a:ext cx="693420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a:spLocks noGrp="1"/>
          </p:cNvSpPr>
          <p:nvPr>
            <p:ph type="ctrTitle"/>
          </p:nvPr>
        </p:nvSpPr>
        <p:spPr>
          <a:xfrm>
            <a:off x="609600" y="0"/>
            <a:ext cx="7772400" cy="1470025"/>
          </a:xfrm>
        </p:spPr>
        <p:txBody>
          <a:bodyPr/>
          <a:lstStyle/>
          <a:p>
            <a:r>
              <a:rPr lang="en-US" b="1">
                <a:latin typeface="Calibri" charset="0"/>
              </a:rPr>
              <a:t>Hurricane Joaquin</a:t>
            </a:r>
          </a:p>
        </p:txBody>
      </p:sp>
      <p:sp>
        <p:nvSpPr>
          <p:cNvPr id="3076" name="Subtitle 2"/>
          <p:cNvSpPr>
            <a:spLocks noGrp="1"/>
          </p:cNvSpPr>
          <p:nvPr>
            <p:ph type="subTitle" idx="1"/>
          </p:nvPr>
        </p:nvSpPr>
        <p:spPr>
          <a:xfrm>
            <a:off x="685800" y="5943600"/>
            <a:ext cx="7467600" cy="914400"/>
          </a:xfrm>
        </p:spPr>
        <p:txBody>
          <a:bodyPr anchor="ctr" anchorCtr="1"/>
          <a:lstStyle/>
          <a:p>
            <a:r>
              <a:rPr lang="en-US" sz="1800">
                <a:solidFill>
                  <a:schemeClr val="tx1"/>
                </a:solidFill>
                <a:latin typeface="Calibri" charset="0"/>
              </a:rPr>
              <a:t>Source:  </a:t>
            </a:r>
            <a:r>
              <a:rPr lang="en-US" sz="1800">
                <a:solidFill>
                  <a:schemeClr val="tx1"/>
                </a:solidFill>
                <a:latin typeface="Calibri" charset="0"/>
                <a:hlinkClick r:id="rId6"/>
              </a:rPr>
              <a:t>http://www.nhc.noaa.gov/data/tcr/AL112015_Joaquin.pdf</a:t>
            </a:r>
            <a:r>
              <a:rPr lang="en-US" sz="1800">
                <a:solidFill>
                  <a:schemeClr val="tx1"/>
                </a:solidFill>
                <a:latin typeface="Calibri" charset="0"/>
              </a:rPr>
              <a:t> </a:t>
            </a:r>
          </a:p>
        </p:txBody>
      </p:sp>
      <p:pic>
        <p:nvPicPr>
          <p:cNvPr id="2" name="Wx 1.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53400" y="6324600"/>
            <a:ext cx="304800" cy="30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3000"/>
    </mc:Choice>
    <mc:Fallback xmlns="">
      <p:transition xmlns:p14="http://schemas.microsoft.com/office/powerpoint/2010/main" spd="slow" advClick="0" advTm="33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73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atin typeface="Calibri" charset="0"/>
              </a:rPr>
              <a:t>Weather - Voyage Timeline</a:t>
            </a:r>
          </a:p>
        </p:txBody>
      </p:sp>
      <p:sp>
        <p:nvSpPr>
          <p:cNvPr id="4099" name="Content Placeholder 2"/>
          <p:cNvSpPr>
            <a:spLocks noGrp="1"/>
          </p:cNvSpPr>
          <p:nvPr>
            <p:ph idx="1"/>
          </p:nvPr>
        </p:nvSpPr>
        <p:spPr>
          <a:xfrm>
            <a:off x="381000" y="1295400"/>
            <a:ext cx="8763000" cy="4830763"/>
          </a:xfrm>
        </p:spPr>
        <p:txBody>
          <a:bodyPr/>
          <a:lstStyle/>
          <a:p>
            <a:pPr>
              <a:lnSpc>
                <a:spcPct val="150000"/>
              </a:lnSpc>
              <a:buFont typeface="Arial" charset="0"/>
              <a:buNone/>
            </a:pPr>
            <a:r>
              <a:rPr lang="en-US" sz="2100">
                <a:latin typeface="Calibri" charset="0"/>
              </a:rPr>
              <a:t>8:00 PM Sept. 27</a:t>
            </a:r>
            <a:r>
              <a:rPr lang="en-US" sz="2100" baseline="30000">
                <a:latin typeface="Calibri" charset="0"/>
              </a:rPr>
              <a:t>th</a:t>
            </a:r>
            <a:r>
              <a:rPr lang="en-US" sz="2100">
                <a:latin typeface="Calibri" charset="0"/>
              </a:rPr>
              <a:t>: </a:t>
            </a:r>
            <a:r>
              <a:rPr lang="en-US" sz="2400" b="1">
                <a:solidFill>
                  <a:schemeClr val="accent1"/>
                </a:solidFill>
                <a:latin typeface="Calibri" charset="0"/>
              </a:rPr>
              <a:t>Tropical Depression 11 formed</a:t>
            </a:r>
          </a:p>
          <a:p>
            <a:pPr>
              <a:lnSpc>
                <a:spcPct val="150000"/>
              </a:lnSpc>
              <a:buFont typeface="Arial" charset="0"/>
              <a:buNone/>
            </a:pPr>
            <a:r>
              <a:rPr lang="en-US" sz="2100">
                <a:latin typeface="Calibri" charset="0"/>
              </a:rPr>
              <a:t>2:00 AM Sept. 29</a:t>
            </a:r>
            <a:r>
              <a:rPr lang="en-US" sz="2100" baseline="30000">
                <a:latin typeface="Calibri" charset="0"/>
              </a:rPr>
              <a:t>th</a:t>
            </a:r>
            <a:r>
              <a:rPr lang="en-US" sz="2100">
                <a:latin typeface="Calibri" charset="0"/>
              </a:rPr>
              <a:t>: </a:t>
            </a:r>
            <a:r>
              <a:rPr lang="en-US" sz="2400" b="1">
                <a:solidFill>
                  <a:schemeClr val="accent1"/>
                </a:solidFill>
                <a:latin typeface="Calibri" charset="0"/>
              </a:rPr>
              <a:t>Tropical Storm Joaquin developed</a:t>
            </a:r>
          </a:p>
          <a:p>
            <a:pPr>
              <a:lnSpc>
                <a:spcPct val="150000"/>
              </a:lnSpc>
              <a:buFont typeface="Arial" charset="0"/>
              <a:buNone/>
            </a:pPr>
            <a:r>
              <a:rPr lang="en-US" sz="2100">
                <a:latin typeface="Calibri" charset="0"/>
              </a:rPr>
              <a:t>8:27 PM Sept. 29</a:t>
            </a:r>
            <a:r>
              <a:rPr lang="en-US" sz="2100" baseline="30000">
                <a:latin typeface="Calibri" charset="0"/>
              </a:rPr>
              <a:t>th</a:t>
            </a:r>
            <a:r>
              <a:rPr lang="en-US" sz="2100">
                <a:latin typeface="Calibri" charset="0"/>
              </a:rPr>
              <a:t>: </a:t>
            </a:r>
            <a:r>
              <a:rPr lang="en-US" sz="2400" b="1">
                <a:solidFill>
                  <a:schemeClr val="accent1"/>
                </a:solidFill>
                <a:latin typeface="Calibri" charset="0"/>
              </a:rPr>
              <a:t>EL FARO departs  Jacksonville </a:t>
            </a:r>
          </a:p>
          <a:p>
            <a:pPr>
              <a:lnSpc>
                <a:spcPct val="150000"/>
              </a:lnSpc>
              <a:buFont typeface="Arial" charset="0"/>
              <a:buNone/>
            </a:pPr>
            <a:r>
              <a:rPr lang="en-US" sz="2100">
                <a:latin typeface="Calibri" charset="0"/>
              </a:rPr>
              <a:t>2:00 AM Sept. 30</a:t>
            </a:r>
            <a:r>
              <a:rPr lang="en-US" sz="2100" baseline="30000">
                <a:latin typeface="Calibri" charset="0"/>
              </a:rPr>
              <a:t>th</a:t>
            </a:r>
            <a:r>
              <a:rPr lang="en-US" sz="2100">
                <a:latin typeface="Calibri" charset="0"/>
              </a:rPr>
              <a:t>:</a:t>
            </a:r>
            <a:r>
              <a:rPr lang="en-US" sz="2100" b="1">
                <a:latin typeface="Calibri" charset="0"/>
              </a:rPr>
              <a:t> </a:t>
            </a:r>
            <a:r>
              <a:rPr lang="en-US" sz="2400" b="1">
                <a:solidFill>
                  <a:schemeClr val="accent1"/>
                </a:solidFill>
                <a:latin typeface="Calibri" charset="0"/>
              </a:rPr>
              <a:t>Tropical Storm Joaquin upgraded to a hurricane</a:t>
            </a:r>
          </a:p>
          <a:p>
            <a:pPr>
              <a:lnSpc>
                <a:spcPct val="150000"/>
              </a:lnSpc>
              <a:buFont typeface="Arial" charset="0"/>
              <a:buNone/>
            </a:pPr>
            <a:r>
              <a:rPr lang="en-US" sz="2100">
                <a:latin typeface="Calibri" charset="0"/>
              </a:rPr>
              <a:t>8:00 PM Sept. 30</a:t>
            </a:r>
            <a:r>
              <a:rPr lang="en-US" sz="2100" baseline="30000">
                <a:latin typeface="Calibri" charset="0"/>
              </a:rPr>
              <a:t>th</a:t>
            </a:r>
            <a:r>
              <a:rPr lang="en-US" sz="2100">
                <a:latin typeface="Calibri" charset="0"/>
              </a:rPr>
              <a:t>: </a:t>
            </a:r>
            <a:r>
              <a:rPr lang="en-US" sz="2400" b="1">
                <a:solidFill>
                  <a:schemeClr val="accent1"/>
                </a:solidFill>
                <a:latin typeface="Calibri" charset="0"/>
              </a:rPr>
              <a:t>Cat 3 hurricane with winds estimated at 100 knots</a:t>
            </a:r>
          </a:p>
          <a:p>
            <a:pPr>
              <a:lnSpc>
                <a:spcPct val="150000"/>
              </a:lnSpc>
              <a:buFont typeface="Arial" charset="0"/>
              <a:buNone/>
            </a:pPr>
            <a:r>
              <a:rPr lang="en-US" sz="2100">
                <a:latin typeface="Calibri" charset="0"/>
              </a:rPr>
              <a:t>7:17 AM Oct. 1</a:t>
            </a:r>
            <a:r>
              <a:rPr lang="en-US" sz="2100" baseline="30000">
                <a:latin typeface="Calibri" charset="0"/>
              </a:rPr>
              <a:t>st</a:t>
            </a:r>
            <a:r>
              <a:rPr lang="en-US" sz="2100">
                <a:latin typeface="Calibri" charset="0"/>
              </a:rPr>
              <a:t>: </a:t>
            </a:r>
            <a:r>
              <a:rPr lang="en-US" sz="2400" b="1">
                <a:solidFill>
                  <a:schemeClr val="accent1"/>
                </a:solidFill>
                <a:latin typeface="Calibri" charset="0"/>
              </a:rPr>
              <a:t>Last known position broadcasted from EL FARO</a:t>
            </a:r>
          </a:p>
          <a:p>
            <a:pPr>
              <a:lnSpc>
                <a:spcPct val="150000"/>
              </a:lnSpc>
              <a:buFont typeface="Arial" charset="0"/>
              <a:buNone/>
            </a:pPr>
            <a:r>
              <a:rPr lang="en-US" sz="2100">
                <a:latin typeface="Calibri" charset="0"/>
              </a:rPr>
              <a:t>8:00 AM Oct. 1</a:t>
            </a:r>
            <a:r>
              <a:rPr lang="en-US" sz="2100" baseline="30000">
                <a:latin typeface="Calibri" charset="0"/>
              </a:rPr>
              <a:t>st</a:t>
            </a:r>
            <a:r>
              <a:rPr lang="en-US" sz="2100">
                <a:latin typeface="Calibri" charset="0"/>
              </a:rPr>
              <a:t>: </a:t>
            </a:r>
            <a:r>
              <a:rPr lang="en-US" sz="2400" b="1">
                <a:solidFill>
                  <a:schemeClr val="accent1"/>
                </a:solidFill>
                <a:latin typeface="Calibri" charset="0"/>
              </a:rPr>
              <a:t>Cat 4 hurricane with winds estimated at 115 knots</a:t>
            </a:r>
          </a:p>
          <a:p>
            <a:pPr>
              <a:buFont typeface="Arial" charset="0"/>
              <a:buNone/>
            </a:pPr>
            <a:endParaRPr lang="en-US" sz="2100">
              <a:latin typeface="Calibri" charset="0"/>
            </a:endParaRPr>
          </a:p>
        </p:txBody>
      </p:sp>
      <p:pic>
        <p:nvPicPr>
          <p:cNvPr id="2" name="Wx 2.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96200" y="6248400"/>
            <a:ext cx="330200" cy="330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22000"/>
    </mc:Choice>
    <mc:Fallback xmlns="">
      <p:transition xmlns:p14="http://schemas.microsoft.com/office/powerpoint/2010/main" spd="slow" advClick="0" advTm="22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5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atin typeface="Calibri" charset="0"/>
              </a:rPr>
              <a:t>Hurricane Categories</a:t>
            </a:r>
          </a:p>
        </p:txBody>
      </p:sp>
      <p:graphicFrame>
        <p:nvGraphicFramePr>
          <p:cNvPr id="4" name="Content Placeholder 3"/>
          <p:cNvGraphicFramePr>
            <a:graphicFrameLocks noGrp="1"/>
          </p:cNvGraphicFramePr>
          <p:nvPr>
            <p:ph idx="1"/>
          </p:nvPr>
        </p:nvGraphicFramePr>
        <p:xfrm>
          <a:off x="457200" y="1600200"/>
          <a:ext cx="8229600" cy="2971800"/>
        </p:xfrm>
        <a:graphic>
          <a:graphicData uri="http://schemas.openxmlformats.org/drawingml/2006/table">
            <a:tbl>
              <a:tblPr/>
              <a:tblGrid>
                <a:gridCol w="2743200"/>
                <a:gridCol w="2743200"/>
                <a:gridCol w="27432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charset="0"/>
                          <a:ea typeface="ＭＳ Ｐゴシック" charset="0"/>
                        </a:rPr>
                        <a:t>Category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charset="0"/>
                          <a:ea typeface="ＭＳ Ｐゴシック" charset="0"/>
                        </a:rPr>
                        <a:t>Wind Speed (kts)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charset="0"/>
                          <a:ea typeface="ＭＳ Ｐゴシック" charset="0"/>
                        </a:rPr>
                        <a:t>Wind Speed (mph)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Tropical Depression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 33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 38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Tropical Storm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34 – 63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39 – 73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64 – 82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74 – 95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83 – 95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96 – 110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96 – 112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111 – 129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113 – 136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130 – 156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137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rPr>
                        <a:t>157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161" name="TextBox 4"/>
          <p:cNvSpPr txBox="1">
            <a:spLocks noChangeArrowheads="1"/>
          </p:cNvSpPr>
          <p:nvPr/>
        </p:nvSpPr>
        <p:spPr bwMode="auto">
          <a:xfrm>
            <a:off x="609600" y="5754688"/>
            <a:ext cx="8153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600"/>
              <a:t>Saffir-Simpson Hurricane Wind Scale as presented on the National Hurricane Centers website</a:t>
            </a:r>
          </a:p>
        </p:txBody>
      </p:sp>
      <p:pic>
        <p:nvPicPr>
          <p:cNvPr id="2" name="Wx 3.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96200" y="61722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37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PComerford\AppData\Local\Temp\7\wz6736\ElFaro_Product_1_Fin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938"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Wx55.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4400" y="6019800"/>
            <a:ext cx="330200" cy="330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3000"/>
    </mc:Choice>
    <mc:Fallback xmlns="">
      <p:transition xmlns:p14="http://schemas.microsoft.com/office/powerpoint/2010/main" spd="slow" advClick="0" advTm="43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79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722313"/>
            <a:ext cx="7620000" cy="564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Subtitle 2"/>
          <p:cNvSpPr txBox="1">
            <a:spLocks/>
          </p:cNvSpPr>
          <p:nvPr/>
        </p:nvSpPr>
        <p:spPr bwMode="auto">
          <a:xfrm>
            <a:off x="685800" y="5943600"/>
            <a:ext cx="7467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marL="342900" indent="-342900">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20000"/>
              </a:spcBef>
              <a:buFont typeface="Arial" charset="0"/>
              <a:buChar char="•"/>
            </a:pPr>
            <a:r>
              <a:rPr lang="en-US" dirty="0"/>
              <a:t>Source:  </a:t>
            </a:r>
            <a:r>
              <a:rPr lang="en-US" dirty="0">
                <a:hlinkClick r:id="rId6"/>
              </a:rPr>
              <a:t>http://www.nhc.noaa.gov/data/tcr/AL052015_Erika.pdf</a:t>
            </a:r>
            <a:r>
              <a:rPr lang="en-US" dirty="0"/>
              <a:t> </a:t>
            </a:r>
          </a:p>
        </p:txBody>
      </p:sp>
      <p:sp>
        <p:nvSpPr>
          <p:cNvPr id="6" name="Title 1"/>
          <p:cNvSpPr txBox="1">
            <a:spLocks/>
          </p:cNvSpPr>
          <p:nvPr/>
        </p:nvSpPr>
        <p:spPr>
          <a:xfrm>
            <a:off x="609600" y="-228600"/>
            <a:ext cx="7772400" cy="1470025"/>
          </a:xfrm>
          <a:prstGeom prst="rect">
            <a:avLst/>
          </a:prstGeom>
        </p:spPr>
        <p:txBody>
          <a:bodyPr anchor="ctr">
            <a:normAutofit/>
          </a:bodyPr>
          <a:lstStyle/>
          <a:p>
            <a:pPr algn="ctr" fontAlgn="auto">
              <a:spcAft>
                <a:spcPts val="0"/>
              </a:spcAft>
              <a:defRPr/>
            </a:pPr>
            <a:r>
              <a:rPr lang="en-US" sz="4400" b="1" dirty="0">
                <a:latin typeface="+mj-lt"/>
                <a:ea typeface="+mj-ea"/>
                <a:cs typeface="+mj-cs"/>
              </a:rPr>
              <a:t>Tropical Storm Erika</a:t>
            </a:r>
          </a:p>
        </p:txBody>
      </p:sp>
      <p:pic>
        <p:nvPicPr>
          <p:cNvPr id="3" name="Ts Erika.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53400" y="6324600"/>
            <a:ext cx="254000" cy="254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xmlns:p14="http://schemas.microsoft.com/office/powerpoint/2010/main" spd="slow" advClick="0" advTm="13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1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R:\Projects\19000\900\P019910\DOCUMENTS\MBI-Documents-2-MeteorologyOceanography\AL112015_Joaquin.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762000"/>
            <a:ext cx="87407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4"/>
          <p:cNvSpPr txBox="1">
            <a:spLocks noChangeArrowheads="1"/>
          </p:cNvSpPr>
          <p:nvPr/>
        </p:nvSpPr>
        <p:spPr bwMode="auto">
          <a:xfrm>
            <a:off x="685800" y="6091238"/>
            <a:ext cx="7432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a:t>Geostationary Operational Environmental Satellite (GOES) imagery of Joaquin</a:t>
            </a:r>
          </a:p>
          <a:p>
            <a:pPr algn="ctr"/>
            <a:r>
              <a:rPr lang="en-US"/>
              <a:t> taken about  3 PM EST on October 1</a:t>
            </a:r>
            <a:r>
              <a:rPr lang="en-US" baseline="30000"/>
              <a:t>st</a:t>
            </a:r>
            <a:r>
              <a:rPr lang="en-US"/>
              <a:t>, 2015 </a:t>
            </a:r>
          </a:p>
        </p:txBody>
      </p:sp>
      <p:pic>
        <p:nvPicPr>
          <p:cNvPr id="2" name="Wx 8.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05800" y="6400800"/>
            <a:ext cx="254000" cy="254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4000"/>
    </mc:Choice>
    <mc:Fallback xmlns="">
      <p:transition xmlns:p14="http://schemas.microsoft.com/office/powerpoint/2010/main" spd="slow" advClick="0" advTm="44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61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797</TotalTime>
  <Words>706</Words>
  <Application>Microsoft Macintosh PowerPoint</Application>
  <PresentationFormat>On-screen Show (4:3)</PresentationFormat>
  <Paragraphs>51</Paragraphs>
  <Slides>7</Slides>
  <Notes>6</Notes>
  <HiddenSlides>0</HiddenSlides>
  <MMClips>7</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Hurricane Joaquin</vt:lpstr>
      <vt:lpstr>Weather - Voyage Timeline</vt:lpstr>
      <vt:lpstr>Hurricane Categories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Hurricane Joaquin</dc:title>
  <dc:creator>Comerford, Michael P LT</dc:creator>
  <cp:lastModifiedBy>CG-09222</cp:lastModifiedBy>
  <cp:revision>62</cp:revision>
  <dcterms:created xsi:type="dcterms:W3CDTF">2006-08-16T00:00:00Z</dcterms:created>
  <dcterms:modified xsi:type="dcterms:W3CDTF">2016-02-17T19:36:58Z</dcterms:modified>
</cp:coreProperties>
</file>